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346" r:id="rId3"/>
    <p:sldId id="347" r:id="rId4"/>
    <p:sldId id="261" r:id="rId5"/>
    <p:sldId id="262" r:id="rId6"/>
    <p:sldId id="263" r:id="rId7"/>
    <p:sldId id="348" r:id="rId8"/>
    <p:sldId id="278" r:id="rId9"/>
    <p:sldId id="264" r:id="rId10"/>
    <p:sldId id="265" r:id="rId11"/>
    <p:sldId id="266" r:id="rId12"/>
    <p:sldId id="349" r:id="rId13"/>
    <p:sldId id="345" r:id="rId1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0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ndy8722433@gmail.com" userId="c710548ac83179ec" providerId="LiveId" clId="{BC0CF5D6-4019-47D4-A2B6-AFE55862E54C}"/>
    <pc:docChg chg="delSld">
      <pc:chgData name="wendy8722433@gmail.com" userId="c710548ac83179ec" providerId="LiveId" clId="{BC0CF5D6-4019-47D4-A2B6-AFE55862E54C}" dt="2021-09-15T06:19:50.281" v="0" actId="47"/>
      <pc:docMkLst>
        <pc:docMk/>
      </pc:docMkLst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2895741830" sldId="267"/>
        </pc:sldMkLst>
      </pc:sldChg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3482650043" sldId="268"/>
        </pc:sldMkLst>
      </pc:sldChg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3491240295" sldId="269"/>
        </pc:sldMkLst>
      </pc:sldChg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944643492" sldId="270"/>
        </pc:sldMkLst>
      </pc:sldChg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3378596397" sldId="271"/>
        </pc:sldMkLst>
      </pc:sldChg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3576735970" sldId="272"/>
        </pc:sldMkLst>
      </pc:sldChg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809897531" sldId="279"/>
        </pc:sldMkLst>
      </pc:sldChg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2292597551" sldId="280"/>
        </pc:sldMkLst>
      </pc:sldChg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754512399" sldId="287"/>
        </pc:sldMkLst>
      </pc:sldChg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1440567202" sldId="346"/>
        </pc:sldMkLst>
      </pc:sldChg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2027655925" sldId="347"/>
        </pc:sldMkLst>
      </pc:sldChg>
      <pc:sldChg chg="del">
        <pc:chgData name="wendy8722433@gmail.com" userId="c710548ac83179ec" providerId="LiveId" clId="{BC0CF5D6-4019-47D4-A2B6-AFE55862E54C}" dt="2021-09-15T06:19:50.281" v="0" actId="47"/>
        <pc:sldMkLst>
          <pc:docMk/>
          <pc:sldMk cId="764046088" sldId="34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A75F039-D76C-43B6-8570-C521B81385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F72D6FA-EBB1-4E10-82BF-9F63C6CBCC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797F57D-9431-4739-8220-043F05CE9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5A8E9C3-36BF-40CB-9209-74E3B2527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C3F1573-6A22-42C3-BC4A-0CD100600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0322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1FB0F7-9292-4408-BF3A-581C28AFD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943E1709-0C4A-4BC7-9102-945204BAA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2544A1F-16AD-42A4-A98C-653C75999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5CC48F5-08D7-4CD7-83D1-611BCD0E5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E76F5AA-8516-4B73-973A-5AFF6A714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820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FD921B78-3DF0-43EA-987E-7465CBECBB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7824F705-BDED-4FD6-8F73-E794BE0DBB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A172353-1D42-4606-8D19-7DA7143D2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D4BD859-08D4-4678-A546-42DBBFAA8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AA2152F-1A3E-4014-9ECF-40720E4F4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1429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3072D-444F-451F-910C-E74F0CF3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1793567-1B36-4EBB-9AD4-4C1A99914B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EB219D0-8498-4BF6-8321-80FB9BC68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1653FA0-4E0C-43BB-85D2-0D1AA476E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ABADA0C-9D70-451C-837B-9F3B2F90C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5488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1A4B104-E6BF-4990-B7F6-914FC86C3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96193BB-A749-477B-8712-7F72DD5AC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35AC706-F35E-4015-875C-118F828C2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A16D3E8-B0B6-46E2-A776-1946CDE7D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5E8AFE2-4C96-44B0-BDDC-B4FCD269F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1631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3A02093-B74A-4B10-BDC1-675CEBE61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4000C24-D193-4D32-AA0A-211E035C41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2E85880-C7A9-417E-94E8-0D7DE562C7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35863A7-5776-4987-9204-649D7019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7BE22DC-97FC-4BD4-90AD-B95F96E37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375105D-8DF4-4982-B97D-AAF47A4B2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6581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0FD226-27C5-40ED-8F6D-614A9A7E7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FD27FB5-4DDD-4E30-8DC9-5FD722EE5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D8CF2A1-9566-4D19-B90A-37DEB1B1E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D3A0756-4725-49BB-A5FD-79B4DF4EC4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4E819C3A-4166-42EF-ADA8-1B189C773A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0714BD1B-1F25-463D-962E-56434FC68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0D14401B-E1DC-43B9-83BE-4D8FFEDE9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974A9298-D9FB-4B4E-B598-9B53A39BA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3170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7143842-B9A8-426C-9E70-6770B8969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D35075A7-17AC-4F83-AB61-7BC1BF9FC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DDCF4C56-5899-420C-8EB2-988881A58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E3BE284-D40F-426E-A64D-DC7F2A806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833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10D5DFE8-D0D6-4FBD-925D-AE05833F0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6B5B1F82-EAF5-452F-B3F5-B262A193A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E3312B3-45A7-47EA-ABD7-81BE0AE63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8006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37D3B9-BB72-4BA3-8681-FD6E96688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0A020F-C774-4E70-B89D-0BF2352CD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A8EC94C-8577-4423-8350-1D504EB030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D6519DA-154D-49D6-9D95-7B4420A44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471FAAC-94B2-4985-AB55-939F3AFFA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9860A7E-7C9F-476F-8453-3109DC20B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9703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30A5D6C-3B6C-428C-89E6-5A9E67CE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5B59AFB8-9583-4F39-A3A1-CD21700206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6BB0E0E-B33E-4E35-9E93-A6A402700D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B71D34D-FCA1-4C80-8E73-3BCA80D0B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017B6D7-F31C-475D-B933-0D220CB4A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391BCFE-9141-4113-AA55-E517BE094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9669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C37F387-81F6-4532-B19E-C0240AF08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0DDFE8A-6AF9-445D-9793-4676E90CAA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BE93EA0-3333-4844-98C9-7C4E513B86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6258C-2913-41D0-A2D5-95996FD5FA1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88091B8-B7AC-419F-95A0-DD115B4672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A948E05-4065-42F7-B140-2430AFA45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2B9BA-054A-443B-9198-22BE8EF1F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0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Yf9Nlq5wrf8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j2-acAgNK98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EGWH8XW_IDs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04328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946E44A4-CCD3-4F8E-82BE-D6AD7148B28F}"/>
              </a:ext>
            </a:extLst>
          </p:cNvPr>
          <p:cNvSpPr txBox="1"/>
          <p:nvPr/>
        </p:nvSpPr>
        <p:spPr>
          <a:xfrm>
            <a:off x="59391" y="4199622"/>
            <a:ext cx="12920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Be Kind and Respectful #5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750ED354-8BFE-42A0-83CC-02BD1CBCADAE}"/>
              </a:ext>
            </a:extLst>
          </p:cNvPr>
          <p:cNvSpPr txBox="1"/>
          <p:nvPr/>
        </p:nvSpPr>
        <p:spPr>
          <a:xfrm>
            <a:off x="59391" y="5497434"/>
            <a:ext cx="11932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72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Teacher:Nora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6705" cy="3991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691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17900EB-A9C0-422D-82BC-1890581DC9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23" y="0"/>
            <a:ext cx="9973056" cy="6858000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046B23FD-75AB-43F6-9633-D95EA5CA677A}"/>
              </a:ext>
            </a:extLst>
          </p:cNvPr>
          <p:cNvSpPr/>
          <p:nvPr/>
        </p:nvSpPr>
        <p:spPr>
          <a:xfrm>
            <a:off x="2689412" y="176586"/>
            <a:ext cx="2115670" cy="1210235"/>
          </a:xfrm>
          <a:prstGeom prst="wedgeEllipseCallout">
            <a:avLst>
              <a:gd name="adj1" fmla="val 13913"/>
              <a:gd name="adj2" fmla="val 610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Who built </a:t>
            </a:r>
            <a:r>
              <a:rPr lang="en-US" altLang="zh-TW" sz="2000" b="1" i="0" u="none" strike="noStrike" dirty="0" err="1">
                <a:solidFill>
                  <a:schemeClr val="tx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Anping</a:t>
            </a: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 Fort?</a:t>
            </a:r>
            <a:endParaRPr lang="zh-TW" altLang="en-US" sz="20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D64AC4CC-7E9F-40ED-9138-495D6F62004B}"/>
              </a:ext>
            </a:extLst>
          </p:cNvPr>
          <p:cNvSpPr/>
          <p:nvPr/>
        </p:nvSpPr>
        <p:spPr>
          <a:xfrm>
            <a:off x="7010400" y="3188097"/>
            <a:ext cx="2169458" cy="827881"/>
          </a:xfrm>
          <a:prstGeom prst="wedgeEllipseCallout">
            <a:avLst>
              <a:gd name="adj1" fmla="val 33404"/>
              <a:gd name="adj2" fmla="val 6934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I guess it </a:t>
            </a: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was</a:t>
            </a:r>
            <a:r>
              <a:rPr lang="en-US" altLang="zh-TW" sz="2000" b="1" i="0" u="none" strike="noStrike" dirty="0">
                <a:solidFill>
                  <a:srgbClr val="9900FF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Koxinga</a:t>
            </a:r>
            <a:r>
              <a:rPr lang="en-US" altLang="zh-TW" sz="2000" b="0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zh-TW" altLang="en-US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AA9068AC-F034-4E2F-9273-BD21431E307F}"/>
              </a:ext>
            </a:extLst>
          </p:cNvPr>
          <p:cNvSpPr/>
          <p:nvPr/>
        </p:nvSpPr>
        <p:spPr>
          <a:xfrm>
            <a:off x="1250887" y="2438400"/>
            <a:ext cx="2648760" cy="1383763"/>
          </a:xfrm>
          <a:prstGeom prst="wedgeEllipseCallout">
            <a:avLst>
              <a:gd name="adj1" fmla="val -3490"/>
              <a:gd name="adj2" fmla="val 6990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Ha! Ha! Ha!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A-Di is wrong.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It </a:t>
            </a: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+mj-lt"/>
              </a:rPr>
              <a:t>was</a:t>
            </a:r>
            <a:r>
              <a:rPr lang="en-US" altLang="zh-TW" sz="2000" b="1" i="0" u="none" strike="noStrike" dirty="0">
                <a:solidFill>
                  <a:srgbClr val="9900FF"/>
                </a:solidFill>
                <a:effectLst/>
                <a:latin typeface="+mj-lt"/>
              </a:rPr>
              <a:t> 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the Dutch. </a:t>
            </a:r>
            <a:endParaRPr lang="zh-TW" altLang="en-US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77707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80784DCC-AB10-4805-8B55-41656D5542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876" y="273"/>
            <a:ext cx="9716249" cy="6857453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C91097B7-A663-4BE8-ADAF-789183982F06}"/>
              </a:ext>
            </a:extLst>
          </p:cNvPr>
          <p:cNvSpPr/>
          <p:nvPr/>
        </p:nvSpPr>
        <p:spPr>
          <a:xfrm>
            <a:off x="7475817" y="5571858"/>
            <a:ext cx="3478307" cy="1192011"/>
          </a:xfrm>
          <a:prstGeom prst="wedgeEllipseCallout">
            <a:avLst>
              <a:gd name="adj1" fmla="val 19898"/>
              <a:gd name="adj2" fmla="val -73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He’s Koxinga,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a hero that protected Taiwan long ago.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54C383D4-1C2F-4B18-AB64-27AA502B472B}"/>
              </a:ext>
            </a:extLst>
          </p:cNvPr>
          <p:cNvSpPr/>
          <p:nvPr/>
        </p:nvSpPr>
        <p:spPr>
          <a:xfrm>
            <a:off x="1667435" y="2765333"/>
            <a:ext cx="1972235" cy="790668"/>
          </a:xfrm>
          <a:prstGeom prst="wedgeEllipseCallout">
            <a:avLst>
              <a:gd name="adj1" fmla="val -8545"/>
              <a:gd name="adj2" fmla="val 750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Yes. </a:t>
            </a:r>
          </a:p>
          <a:p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Ms. 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Jenny.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48BB9971-0287-4951-B4C4-7D0148B138A9}"/>
              </a:ext>
            </a:extLst>
          </p:cNvPr>
          <p:cNvSpPr/>
          <p:nvPr/>
        </p:nvSpPr>
        <p:spPr>
          <a:xfrm>
            <a:off x="5091207" y="201706"/>
            <a:ext cx="3362510" cy="1210235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Mina is right. It </a:t>
            </a: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was the 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Dutch. But, Mina, please be kind.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語音泡泡: 橢圓形 8">
            <a:extLst>
              <a:ext uri="{FF2B5EF4-FFF2-40B4-BE49-F238E27FC236}">
                <a16:creationId xmlns:a16="http://schemas.microsoft.com/office/drawing/2014/main" id="{DDCF1073-6941-40F7-9B22-856A76EB4575}"/>
              </a:ext>
            </a:extLst>
          </p:cNvPr>
          <p:cNvSpPr/>
          <p:nvPr/>
        </p:nvSpPr>
        <p:spPr>
          <a:xfrm>
            <a:off x="6212354" y="2922494"/>
            <a:ext cx="1882962" cy="1013011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He looks like a hero. Who’s he?</a:t>
            </a:r>
            <a:endParaRPr lang="zh-TW" altLang="en-US" sz="2000" b="1" dirty="0">
              <a:latin typeface="EngTRESS A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116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57F1454-B489-4C05-A1E4-6A85A2FC4AA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94"/>
            <a:ext cx="12192000" cy="39869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4D9CA38-0F89-43B3-BDF8-E886636DA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Aharoni" panose="02010803020104030203" pitchFamily="2" charset="-79"/>
                <a:cs typeface="Aharoni" panose="02010803020104030203" pitchFamily="2" charset="-79"/>
              </a:rPr>
              <a:t>Magic Door</a:t>
            </a:r>
            <a:endParaRPr lang="zh-TW" alt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110ECE54-D712-4736-9A42-22221D0AAE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1100"/>
            <a:ext cx="12192000" cy="3986900"/>
          </a:xfrm>
          <a:prstGeom prst="rect">
            <a:avLst/>
          </a:prstGeom>
        </p:spPr>
      </p:pic>
      <p:pic>
        <p:nvPicPr>
          <p:cNvPr id="4" name="圖片 3">
            <a:hlinkClick r:id="rId3"/>
            <a:extLst>
              <a:ext uri="{FF2B5EF4-FFF2-40B4-BE49-F238E27FC236}">
                <a16:creationId xmlns:a16="http://schemas.microsoft.com/office/drawing/2014/main" id="{736E1536-7D9A-4F15-B4D0-1AC677C834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270" y="1842608"/>
            <a:ext cx="8333905" cy="465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639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粉紅色的背景圖畫、圖片和照片檔- iStock">
            <a:extLst>
              <a:ext uri="{FF2B5EF4-FFF2-40B4-BE49-F238E27FC236}">
                <a16:creationId xmlns:a16="http://schemas.microsoft.com/office/drawing/2014/main" id="{8D2B2458-C592-4857-B501-BF779A338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5089"/>
            <a:ext cx="9009792" cy="6812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6372E60-E2FC-4724-88E3-6E86AF4C8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1463" l="0" r="979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3792" y="802951"/>
            <a:ext cx="8067058" cy="650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D865909D-69D9-4B1D-AA98-893C36D06553}"/>
              </a:ext>
            </a:extLst>
          </p:cNvPr>
          <p:cNvSpPr txBox="1"/>
          <p:nvPr/>
        </p:nvSpPr>
        <p:spPr>
          <a:xfrm>
            <a:off x="1944517" y="918885"/>
            <a:ext cx="9118644" cy="97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714" b="1" dirty="0">
                <a:solidFill>
                  <a:srgbClr val="002060"/>
                </a:solidFill>
                <a:latin typeface="Comic Sans MS" panose="030F0702030302020204" pitchFamily="66" charset="0"/>
              </a:rPr>
              <a:t>Be </a:t>
            </a:r>
            <a:r>
              <a:rPr lang="en-US" altLang="zh-TW" sz="5714" b="1" dirty="0">
                <a:solidFill>
                  <a:srgbClr val="C00000"/>
                </a:solidFill>
                <a:latin typeface="Comic Sans MS" panose="030F0702030302020204" pitchFamily="66" charset="0"/>
              </a:rPr>
              <a:t>Kind</a:t>
            </a:r>
            <a:r>
              <a:rPr lang="en-US" altLang="zh-TW" sz="5714" b="1" dirty="0">
                <a:solidFill>
                  <a:srgbClr val="002060"/>
                </a:solidFill>
                <a:latin typeface="Comic Sans MS" panose="030F0702030302020204" pitchFamily="66" charset="0"/>
              </a:rPr>
              <a:t> and </a:t>
            </a:r>
            <a:r>
              <a:rPr lang="en-US" altLang="zh-TW" sz="5714" b="1" dirty="0">
                <a:solidFill>
                  <a:srgbClr val="C00000"/>
                </a:solidFill>
                <a:latin typeface="Comic Sans MS" panose="030F0702030302020204" pitchFamily="66" charset="0"/>
              </a:rPr>
              <a:t>Respectful</a:t>
            </a:r>
            <a:r>
              <a:rPr lang="en-US" altLang="zh-TW" sz="5714" b="1" dirty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  <a:endParaRPr lang="zh-TW" altLang="en-US" sz="5714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031DAE2-E967-403F-B262-1E33DF09BD7D}"/>
              </a:ext>
            </a:extLst>
          </p:cNvPr>
          <p:cNvSpPr txBox="1"/>
          <p:nvPr/>
        </p:nvSpPr>
        <p:spPr>
          <a:xfrm>
            <a:off x="1658208" y="-10816"/>
            <a:ext cx="5404086" cy="62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429" b="1" dirty="0">
                <a:latin typeface="Comic Sans MS" panose="030F0702030302020204" pitchFamily="66" charset="0"/>
              </a:rPr>
              <a:t>Name:_____</a:t>
            </a:r>
            <a:endParaRPr lang="zh-TW" altLang="en-US" sz="3429" b="1" dirty="0">
              <a:latin typeface="Comic Sans MS" panose="030F0702030302020204" pitchFamily="66" charset="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23977B8-BB5D-4BDB-BE7C-CEDE2F0D7AF8}"/>
              </a:ext>
            </a:extLst>
          </p:cNvPr>
          <p:cNvSpPr txBox="1"/>
          <p:nvPr/>
        </p:nvSpPr>
        <p:spPr>
          <a:xfrm>
            <a:off x="9733662" y="6196497"/>
            <a:ext cx="1081324" cy="685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857" b="1" dirty="0">
                <a:solidFill>
                  <a:srgbClr val="002060"/>
                </a:solidFill>
                <a:latin typeface="Comic Sans MS" panose="030F0702030302020204" pitchFamily="66" charset="0"/>
              </a:rPr>
              <a:t>#6</a:t>
            </a:r>
            <a:endParaRPr lang="zh-TW" altLang="en-US" sz="3857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60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C334306A-3A7A-4C18-964E-4FCD344F7713}"/>
              </a:ext>
            </a:extLst>
          </p:cNvPr>
          <p:cNvGrpSpPr/>
          <p:nvPr/>
        </p:nvGrpSpPr>
        <p:grpSpPr>
          <a:xfrm>
            <a:off x="0" y="2867081"/>
            <a:ext cx="12213147" cy="3990919"/>
            <a:chOff x="-21147" y="0"/>
            <a:chExt cx="12213147" cy="3990919"/>
          </a:xfrm>
        </p:grpSpPr>
        <p:pic>
          <p:nvPicPr>
            <p:cNvPr id="5" name="圖片 4" descr="一張含有 文字, 臥室 的圖片&#10;&#10;自動產生的描述">
              <a:extLst>
                <a:ext uri="{FF2B5EF4-FFF2-40B4-BE49-F238E27FC236}">
                  <a16:creationId xmlns:a16="http://schemas.microsoft.com/office/drawing/2014/main" id="{C5D8E4EF-9E61-4B99-99DD-646787CF5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6" name="圖片 5" descr="一張含有 文字 的圖片&#10;&#10;自動產生的描述">
              <a:extLst>
                <a:ext uri="{FF2B5EF4-FFF2-40B4-BE49-F238E27FC236}">
                  <a16:creationId xmlns:a16="http://schemas.microsoft.com/office/drawing/2014/main" id="{0E422938-BFDB-4871-AC43-E2A717347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pic>
        <p:nvPicPr>
          <p:cNvPr id="7" name="圖片 6">
            <a:hlinkClick r:id="rId6"/>
            <a:extLst>
              <a:ext uri="{FF2B5EF4-FFF2-40B4-BE49-F238E27FC236}">
                <a16:creationId xmlns:a16="http://schemas.microsoft.com/office/drawing/2014/main" id="{A07209D9-4344-41DF-9F76-5670A3B83D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578" y="1895867"/>
            <a:ext cx="7902993" cy="4409291"/>
          </a:xfrm>
          <a:prstGeom prst="rect">
            <a:avLst/>
          </a:prstGeom>
        </p:spPr>
      </p:pic>
      <p:sp>
        <p:nvSpPr>
          <p:cNvPr id="8" name="標題 7">
            <a:extLst>
              <a:ext uri="{FF2B5EF4-FFF2-40B4-BE49-F238E27FC236}">
                <a16:creationId xmlns:a16="http://schemas.microsoft.com/office/drawing/2014/main" id="{11D3193D-B4EB-4E02-9D90-D9B9C1C08DE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483142"/>
            <a:ext cx="105156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72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Anping</a:t>
            </a:r>
            <a:r>
              <a:rPr lang="en-US" altLang="zh-TW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Sword Lion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841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C334306A-3A7A-4C18-964E-4FCD344F7713}"/>
              </a:ext>
            </a:extLst>
          </p:cNvPr>
          <p:cNvGrpSpPr/>
          <p:nvPr/>
        </p:nvGrpSpPr>
        <p:grpSpPr>
          <a:xfrm>
            <a:off x="0" y="2867081"/>
            <a:ext cx="12213147" cy="3990919"/>
            <a:chOff x="-21147" y="0"/>
            <a:chExt cx="12213147" cy="3990919"/>
          </a:xfrm>
        </p:grpSpPr>
        <p:pic>
          <p:nvPicPr>
            <p:cNvPr id="5" name="圖片 4" descr="一張含有 文字, 臥室 的圖片&#10;&#10;自動產生的描述">
              <a:extLst>
                <a:ext uri="{FF2B5EF4-FFF2-40B4-BE49-F238E27FC236}">
                  <a16:creationId xmlns:a16="http://schemas.microsoft.com/office/drawing/2014/main" id="{C5D8E4EF-9E61-4B99-99DD-646787CF5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6" name="圖片 5" descr="一張含有 文字 的圖片&#10;&#10;自動產生的描述">
              <a:extLst>
                <a:ext uri="{FF2B5EF4-FFF2-40B4-BE49-F238E27FC236}">
                  <a16:creationId xmlns:a16="http://schemas.microsoft.com/office/drawing/2014/main" id="{0E422938-BFDB-4871-AC43-E2A717347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sp>
        <p:nvSpPr>
          <p:cNvPr id="8" name="標題 7">
            <a:extLst>
              <a:ext uri="{FF2B5EF4-FFF2-40B4-BE49-F238E27FC236}">
                <a16:creationId xmlns:a16="http://schemas.microsoft.com/office/drawing/2014/main" id="{11D3193D-B4EB-4E02-9D90-D9B9C1C08DE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483142"/>
            <a:ext cx="105156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72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Anping</a:t>
            </a:r>
            <a:r>
              <a:rPr lang="en-US" altLang="zh-TW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Sword Lion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圖片 1">
            <a:hlinkClick r:id="rId6"/>
            <a:extLst>
              <a:ext uri="{FF2B5EF4-FFF2-40B4-BE49-F238E27FC236}">
                <a16:creationId xmlns:a16="http://schemas.microsoft.com/office/drawing/2014/main" id="{B373E337-5F22-4161-8725-B74BFEA4F8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321" y="2250805"/>
            <a:ext cx="6709500" cy="374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37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8C3E71A-DF37-44BC-B154-3899DD67657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492" y="0"/>
            <a:ext cx="10113264" cy="6858000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86B072F7-E0D9-48EC-9460-8E89626D0016}"/>
              </a:ext>
            </a:extLst>
          </p:cNvPr>
          <p:cNvSpPr/>
          <p:nvPr/>
        </p:nvSpPr>
        <p:spPr>
          <a:xfrm>
            <a:off x="8283388" y="2570106"/>
            <a:ext cx="2901579" cy="1464012"/>
          </a:xfrm>
          <a:prstGeom prst="wedgeEllipseCallout">
            <a:avLst>
              <a:gd name="adj1" fmla="val -4458"/>
              <a:gd name="adj2" fmla="val 6990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chemeClr val="tx1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chemeClr val="tx1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Sword lions are good. They protect our homes.</a:t>
            </a:r>
            <a:endParaRPr lang="en-US" altLang="zh-TW" sz="2000" b="1" dirty="0">
              <a:solidFill>
                <a:srgbClr val="C00000"/>
              </a:solidFill>
              <a:effectLst/>
              <a:latin typeface="+mj-lt"/>
            </a:endParaRPr>
          </a:p>
          <a:p>
            <a:r>
              <a:rPr lang="en-US" altLang="zh-TW" b="0" dirty="0">
                <a:solidFill>
                  <a:srgbClr val="C00000"/>
                </a:solidFill>
                <a:effectLst/>
              </a:rPr>
              <a:t/>
            </a:r>
            <a:br>
              <a:rPr lang="en-US" altLang="zh-TW" b="0" dirty="0">
                <a:solidFill>
                  <a:srgbClr val="C00000"/>
                </a:solidFill>
                <a:effectLst/>
              </a:rPr>
            </a:b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E4FCCAB9-E9F5-4CCA-8D7D-E4BA520677C0}"/>
              </a:ext>
            </a:extLst>
          </p:cNvPr>
          <p:cNvSpPr/>
          <p:nvPr/>
        </p:nvSpPr>
        <p:spPr>
          <a:xfrm>
            <a:off x="1219199" y="2650844"/>
            <a:ext cx="3101789" cy="1210235"/>
          </a:xfrm>
          <a:prstGeom prst="wedgeEllipseCallout">
            <a:avLst>
              <a:gd name="adj1" fmla="val 23034"/>
              <a:gd name="adj2" fmla="val 736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i="0" u="none" strike="noStrike" dirty="0">
                <a:solidFill>
                  <a:srgbClr val="000000"/>
                </a:solidFill>
                <a:effectLst/>
              </a:rPr>
              <a:t>Are sword lions good or bad?</a:t>
            </a:r>
            <a:endParaRPr lang="zh-TW" altLang="en-US" sz="2400" b="1" dirty="0"/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1E3471CC-20AE-49B0-BB71-010AD0C3B1D0}"/>
              </a:ext>
            </a:extLst>
          </p:cNvPr>
          <p:cNvSpPr/>
          <p:nvPr/>
        </p:nvSpPr>
        <p:spPr>
          <a:xfrm>
            <a:off x="7114243" y="502024"/>
            <a:ext cx="4006475" cy="1566057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Besides food, </a:t>
            </a:r>
            <a:r>
              <a:rPr lang="en-US" altLang="zh-TW" sz="2000" b="1" i="0" u="none" strike="noStrike" dirty="0" err="1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Anping’s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 local culture is full of interesting stories, </a:t>
            </a:r>
          </a:p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such as sword lions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928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DBAACD90-4F65-4B9E-94C8-5581BB4DFA6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45" y="1259"/>
            <a:ext cx="9929196" cy="6765750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8AAA3599-4343-48FE-B6AF-EDCA3AED854F}"/>
              </a:ext>
            </a:extLst>
          </p:cNvPr>
          <p:cNvSpPr/>
          <p:nvPr/>
        </p:nvSpPr>
        <p:spPr>
          <a:xfrm>
            <a:off x="7614487" y="985698"/>
            <a:ext cx="3243352" cy="2032280"/>
          </a:xfrm>
          <a:prstGeom prst="wedgeEllipseCallout">
            <a:avLst>
              <a:gd name="adj1" fmla="val -9595"/>
              <a:gd name="adj2" fmla="val 7423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I think they look brave. They are guarding homes.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In South Africa, we respect local culture</a:t>
            </a:r>
            <a:r>
              <a:rPr lang="en-US" altLang="zh-TW" sz="1800" b="0" i="0" u="none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.</a:t>
            </a:r>
            <a:endParaRPr lang="en-US" altLang="zh-TW" b="0" dirty="0">
              <a:solidFill>
                <a:srgbClr val="C00000"/>
              </a:solidFill>
              <a:effectLst/>
            </a:endParaRPr>
          </a:p>
          <a:p>
            <a:r>
              <a:rPr lang="en-US" altLang="zh-TW" dirty="0">
                <a:solidFill>
                  <a:srgbClr val="C00000"/>
                </a:solidFill>
              </a:rPr>
              <a:t/>
            </a:r>
            <a:br>
              <a:rPr lang="en-US" altLang="zh-TW" dirty="0">
                <a:solidFill>
                  <a:srgbClr val="C00000"/>
                </a:solidFill>
              </a:rPr>
            </a:b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B5C1BD1C-512A-4C0E-B42C-67A1A3D17E42}"/>
              </a:ext>
            </a:extLst>
          </p:cNvPr>
          <p:cNvSpPr/>
          <p:nvPr/>
        </p:nvSpPr>
        <p:spPr>
          <a:xfrm>
            <a:off x="4778189" y="1616356"/>
            <a:ext cx="2420470" cy="770964"/>
          </a:xfrm>
          <a:prstGeom prst="wedgeEllipseCallout">
            <a:avLst>
              <a:gd name="adj1" fmla="val 29167"/>
              <a:gd name="adj2" fmla="val 811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What do you think? Anna?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D1C08F4B-68FD-4A23-BCF8-97B28190217F}"/>
              </a:ext>
            </a:extLst>
          </p:cNvPr>
          <p:cNvSpPr/>
          <p:nvPr/>
        </p:nvSpPr>
        <p:spPr>
          <a:xfrm>
            <a:off x="1270822" y="2671484"/>
            <a:ext cx="2476425" cy="1210235"/>
          </a:xfrm>
          <a:prstGeom prst="wedgeEllipseCallout">
            <a:avLst>
              <a:gd name="adj1" fmla="val -12333"/>
              <a:gd name="adj2" fmla="val 676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sword lion looks stupid.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語音泡泡: 橢圓形 9">
            <a:extLst>
              <a:ext uri="{FF2B5EF4-FFF2-40B4-BE49-F238E27FC236}">
                <a16:creationId xmlns:a16="http://schemas.microsoft.com/office/drawing/2014/main" id="{FB5EA551-EC93-4251-B137-040CF020BFB1}"/>
              </a:ext>
            </a:extLst>
          </p:cNvPr>
          <p:cNvSpPr/>
          <p:nvPr/>
        </p:nvSpPr>
        <p:spPr>
          <a:xfrm>
            <a:off x="6553200" y="5727092"/>
            <a:ext cx="1999129" cy="790715"/>
          </a:xfrm>
          <a:prstGeom prst="wedgeEllipseCallout">
            <a:avLst>
              <a:gd name="adj1" fmla="val -15510"/>
              <a:gd name="adj2" fmla="val -844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Very </a:t>
            </a: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+mj-lt"/>
              </a:rPr>
              <a:t>good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, Anna. 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20503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1AAEB7C-F785-4CBB-ABAF-581117AEB2E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287" y="0"/>
            <a:ext cx="10034774" cy="6785361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150389C1-6E16-4B03-A824-694729E239C0}"/>
              </a:ext>
            </a:extLst>
          </p:cNvPr>
          <p:cNvSpPr/>
          <p:nvPr/>
        </p:nvSpPr>
        <p:spPr>
          <a:xfrm>
            <a:off x="1900517" y="433901"/>
            <a:ext cx="3119717" cy="1210235"/>
          </a:xfrm>
          <a:prstGeom prst="wedgeEllipseCallout">
            <a:avLst>
              <a:gd name="adj1" fmla="val -7615"/>
              <a:gd name="adj2" fmla="val 691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+mj-lt"/>
              </a:rPr>
              <a:t>Class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, let’s be kind and respectful to people and things. </a:t>
            </a:r>
            <a:endParaRPr lang="zh-TW" altLang="en-US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9FB62305-FAD9-4B61-893D-40CC6A160E74}"/>
              </a:ext>
            </a:extLst>
          </p:cNvPr>
          <p:cNvSpPr/>
          <p:nvPr/>
        </p:nvSpPr>
        <p:spPr>
          <a:xfrm>
            <a:off x="5020234" y="2996920"/>
            <a:ext cx="4215855" cy="1210235"/>
          </a:xfrm>
          <a:prstGeom prst="wedgeEllipseCallout">
            <a:avLst>
              <a:gd name="adj1" fmla="val -32528"/>
              <a:gd name="adj2" fmla="val 676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chemeClr val="tx1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chemeClr val="tx1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Sword lions are local culture. We should be kind and respectful to it.</a:t>
            </a:r>
            <a:endParaRPr lang="en-US" altLang="zh-TW" sz="2000" b="1" dirty="0">
              <a:solidFill>
                <a:srgbClr val="C00000"/>
              </a:solidFill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65249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C334306A-3A7A-4C18-964E-4FCD344F7713}"/>
              </a:ext>
            </a:extLst>
          </p:cNvPr>
          <p:cNvGrpSpPr/>
          <p:nvPr/>
        </p:nvGrpSpPr>
        <p:grpSpPr>
          <a:xfrm>
            <a:off x="0" y="2867081"/>
            <a:ext cx="12213147" cy="3990919"/>
            <a:chOff x="-21147" y="0"/>
            <a:chExt cx="12213147" cy="3990919"/>
          </a:xfrm>
        </p:grpSpPr>
        <p:pic>
          <p:nvPicPr>
            <p:cNvPr id="5" name="圖片 4" descr="一張含有 文字, 臥室 的圖片&#10;&#10;自動產生的描述">
              <a:extLst>
                <a:ext uri="{FF2B5EF4-FFF2-40B4-BE49-F238E27FC236}">
                  <a16:creationId xmlns:a16="http://schemas.microsoft.com/office/drawing/2014/main" id="{C5D8E4EF-9E61-4B99-99DD-646787CF5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6" name="圖片 5" descr="一張含有 文字 的圖片&#10;&#10;自動產生的描述">
              <a:extLst>
                <a:ext uri="{FF2B5EF4-FFF2-40B4-BE49-F238E27FC236}">
                  <a16:creationId xmlns:a16="http://schemas.microsoft.com/office/drawing/2014/main" id="{0E422938-BFDB-4871-AC43-E2A717347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sp>
        <p:nvSpPr>
          <p:cNvPr id="8" name="標題 7">
            <a:extLst>
              <a:ext uri="{FF2B5EF4-FFF2-40B4-BE49-F238E27FC236}">
                <a16:creationId xmlns:a16="http://schemas.microsoft.com/office/drawing/2014/main" id="{11D3193D-B4EB-4E02-9D90-D9B9C1C08DE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649341"/>
            <a:ext cx="105156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Make your own Sword Lion</a:t>
            </a:r>
            <a:endParaRPr lang="zh-TW" altLang="en-US" sz="4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1DF6909F-577F-457F-A6B0-8C17EFB996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89" y="2253036"/>
            <a:ext cx="3481044" cy="3496516"/>
          </a:xfrm>
          <a:prstGeom prst="rect">
            <a:avLst/>
          </a:prstGeom>
        </p:spPr>
      </p:pic>
      <p:pic>
        <p:nvPicPr>
          <p:cNvPr id="1026" name="Picture 2" descr="Black Plus Sign Positive Symbol Stock Illustration - Download Image Now -  iStock">
            <a:extLst>
              <a:ext uri="{FF2B5EF4-FFF2-40B4-BE49-F238E27FC236}">
                <a16:creationId xmlns:a16="http://schemas.microsoft.com/office/drawing/2014/main" id="{E343C390-643B-457C-A562-49B3DD33E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971" y="2867081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5223520D-4621-4E55-9986-241EBDCA6A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150" y="2502169"/>
            <a:ext cx="4993715" cy="284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97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04328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946E44A4-CCD3-4F8E-82BE-D6AD7148B28F}"/>
              </a:ext>
            </a:extLst>
          </p:cNvPr>
          <p:cNvSpPr txBox="1"/>
          <p:nvPr/>
        </p:nvSpPr>
        <p:spPr>
          <a:xfrm>
            <a:off x="59391" y="4199622"/>
            <a:ext cx="12920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Be Kind and Respectful #6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750ED354-8BFE-42A0-83CC-02BD1CBCADAE}"/>
              </a:ext>
            </a:extLst>
          </p:cNvPr>
          <p:cNvSpPr txBox="1"/>
          <p:nvPr/>
        </p:nvSpPr>
        <p:spPr>
          <a:xfrm>
            <a:off x="59391" y="5497434"/>
            <a:ext cx="11932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72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Teacher:Nora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398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300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D368D4E-F53A-4B1A-9B63-2B873F90C09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51" y="838"/>
            <a:ext cx="10001090" cy="6856323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B45ADD06-C979-49FF-8F76-B9545B4DF17E}"/>
              </a:ext>
            </a:extLst>
          </p:cNvPr>
          <p:cNvSpPr/>
          <p:nvPr/>
        </p:nvSpPr>
        <p:spPr>
          <a:xfrm>
            <a:off x="1205754" y="2726109"/>
            <a:ext cx="2115670" cy="1472364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400" b="1" i="0" u="none" strike="noStrike" dirty="0">
              <a:solidFill>
                <a:srgbClr val="000000"/>
              </a:solidFill>
              <a:effectLst/>
              <a:latin typeface="+mj-ea"/>
              <a:ea typeface="+mj-ea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400" b="1" i="0" u="none" strike="noStrike" dirty="0">
                <a:solidFill>
                  <a:srgbClr val="000000"/>
                </a:solidFill>
                <a:effectLst/>
                <a:latin typeface="+mj-lt"/>
                <a:ea typeface="+mj-ea"/>
              </a:rPr>
              <a:t>It is the oldest fort in Taiwan.</a:t>
            </a:r>
            <a:endParaRPr lang="en-US" altLang="zh-TW" sz="2400" b="1" dirty="0">
              <a:effectLst/>
              <a:latin typeface="+mj-lt"/>
              <a:ea typeface="+mj-ea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743D7A5F-1D8B-43CC-91C6-4EF93A2C9BC6}"/>
              </a:ext>
            </a:extLst>
          </p:cNvPr>
          <p:cNvSpPr/>
          <p:nvPr/>
        </p:nvSpPr>
        <p:spPr>
          <a:xfrm>
            <a:off x="5576047" y="2409914"/>
            <a:ext cx="3433484" cy="1274301"/>
          </a:xfrm>
          <a:prstGeom prst="wedgeEllipseCallout">
            <a:avLst>
              <a:gd name="adj1" fmla="val 10238"/>
              <a:gd name="adj2" fmla="val 737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No wonder there are many foreign tourists around the area.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EBAEDC90-0961-467A-92A2-F133C7601966}"/>
              </a:ext>
            </a:extLst>
          </p:cNvPr>
          <p:cNvSpPr/>
          <p:nvPr/>
        </p:nvSpPr>
        <p:spPr>
          <a:xfrm>
            <a:off x="3177432" y="5462217"/>
            <a:ext cx="3572991" cy="1210235"/>
          </a:xfrm>
          <a:prstGeom prst="wedgeEllipseCallout">
            <a:avLst>
              <a:gd name="adj1" fmla="val 7018"/>
              <a:gd name="adj2" fmla="val -730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This is </a:t>
            </a:r>
            <a:r>
              <a:rPr lang="en-US" altLang="zh-TW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Anping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Fort.</a:t>
            </a:r>
            <a:endParaRPr lang="en-US" altLang="zh-TW" sz="2000" b="1" dirty="0"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It has many historical stories about Taiwan.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04218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235</Words>
  <Application>Microsoft Office PowerPoint</Application>
  <PresentationFormat>寬螢幕</PresentationFormat>
  <Paragraphs>63</Paragraphs>
  <Slides>13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1" baseType="lpstr">
      <vt:lpstr>Aharoni</vt:lpstr>
      <vt:lpstr>EngTRESS A</vt:lpstr>
      <vt:lpstr>新細明體</vt:lpstr>
      <vt:lpstr>Arial</vt:lpstr>
      <vt:lpstr>Calibri</vt:lpstr>
      <vt:lpstr>Calibri Light</vt:lpstr>
      <vt:lpstr>Comic Sans MS</vt:lpstr>
      <vt:lpstr>Office 佈景主題</vt:lpstr>
      <vt:lpstr>PowerPoint 簡報</vt:lpstr>
      <vt:lpstr>Anping Sword Lion</vt:lpstr>
      <vt:lpstr>Anping Sword Lion</vt:lpstr>
      <vt:lpstr>PowerPoint 簡報</vt:lpstr>
      <vt:lpstr>PowerPoint 簡報</vt:lpstr>
      <vt:lpstr>PowerPoint 簡報</vt:lpstr>
      <vt:lpstr>Make your own Sword Lion</vt:lpstr>
      <vt:lpstr>PowerPoint 簡報</vt:lpstr>
      <vt:lpstr>PowerPoint 簡報</vt:lpstr>
      <vt:lpstr>PowerPoint 簡報</vt:lpstr>
      <vt:lpstr>PowerPoint 簡報</vt:lpstr>
      <vt:lpstr>Magic Door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wendy8722433@gmail.com</dc:creator>
  <cp:lastModifiedBy>ALEX</cp:lastModifiedBy>
  <cp:revision>9</cp:revision>
  <dcterms:created xsi:type="dcterms:W3CDTF">2021-09-15T05:56:14Z</dcterms:created>
  <dcterms:modified xsi:type="dcterms:W3CDTF">2025-02-18T16:08:27Z</dcterms:modified>
</cp:coreProperties>
</file>